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24" autoAdjust="0"/>
  </p:normalViewPr>
  <p:slideViewPr>
    <p:cSldViewPr showGuides="1">
      <p:cViewPr varScale="1">
        <p:scale>
          <a:sx n="65" d="100"/>
          <a:sy n="65" d="100"/>
        </p:scale>
        <p:origin x="-11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6BEBA5-4EF4-4151-96BB-DE3122258E2B}"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63306-7B29-47A3-8361-A9B66065F3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BEBA5-4EF4-4151-96BB-DE3122258E2B}"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63306-7B29-47A3-8361-A9B66065F3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BEBA5-4EF4-4151-96BB-DE3122258E2B}"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63306-7B29-47A3-8361-A9B66065F3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BEBA5-4EF4-4151-96BB-DE3122258E2B}"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63306-7B29-47A3-8361-A9B66065F3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BEBA5-4EF4-4151-96BB-DE3122258E2B}"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63306-7B29-47A3-8361-A9B66065F3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6BEBA5-4EF4-4151-96BB-DE3122258E2B}"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63306-7B29-47A3-8361-A9B66065F3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6BEBA5-4EF4-4151-96BB-DE3122258E2B}" type="datetimeFigureOut">
              <a:rPr lang="en-US" smtClean="0"/>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163306-7B29-47A3-8361-A9B66065F3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6BEBA5-4EF4-4151-96BB-DE3122258E2B}" type="datetimeFigureOut">
              <a:rPr lang="en-US" smtClean="0"/>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163306-7B29-47A3-8361-A9B66065F3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BEBA5-4EF4-4151-96BB-DE3122258E2B}" type="datetimeFigureOut">
              <a:rPr lang="en-US" smtClean="0"/>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163306-7B29-47A3-8361-A9B66065F3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BEBA5-4EF4-4151-96BB-DE3122258E2B}"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63306-7B29-47A3-8361-A9B66065F3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BEBA5-4EF4-4151-96BB-DE3122258E2B}"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63306-7B29-47A3-8361-A9B66065F34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BEBA5-4EF4-4151-96BB-DE3122258E2B}" type="datetimeFigureOut">
              <a:rPr lang="en-US" smtClean="0"/>
              <a:t>3/13/2020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63306-7B29-47A3-8361-A9B66065F3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04800"/>
            <a:ext cx="8915399" cy="6278642"/>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The father’s/Father’s Authority </a:t>
            </a:r>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ystem:</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1.  </a:t>
            </a:r>
            <a:r>
              <a:rPr lang="en-US" b="1" i="1" dirty="0" smtClean="0">
                <a:latin typeface="Times New Roman" pitchFamily="18" charset="0"/>
                <a:cs typeface="Times New Roman" pitchFamily="18" charset="0"/>
              </a:rPr>
              <a:t>preach</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commands</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rules</a:t>
            </a:r>
            <a:r>
              <a:rPr lang="en-US" dirty="0" smtClean="0">
                <a:latin typeface="Times New Roman" pitchFamily="18" charset="0"/>
                <a:cs typeface="Times New Roman" pitchFamily="18" charset="0"/>
              </a:rPr>
              <a:t> to be obeyed as given,</a:t>
            </a:r>
          </a:p>
          <a:p>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teach</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facts</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truth</a:t>
            </a:r>
            <a:r>
              <a:rPr lang="en-US" dirty="0" smtClean="0">
                <a:latin typeface="Times New Roman" pitchFamily="18" charset="0"/>
                <a:cs typeface="Times New Roman" pitchFamily="18" charset="0"/>
              </a:rPr>
              <a:t> to be accepted as is, by faith, and</a:t>
            </a:r>
          </a:p>
          <a:p>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discuss</a:t>
            </a:r>
            <a:r>
              <a:rPr lang="en-US" dirty="0" smtClean="0">
                <a:latin typeface="Times New Roman" pitchFamily="18" charset="0"/>
                <a:cs typeface="Times New Roman" pitchFamily="18" charset="0"/>
              </a:rPr>
              <a:t> any questions those under authority have</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regarding established commands, rules, facts, and truth,</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the father’s/Father’s discretion:</a:t>
            </a:r>
          </a:p>
          <a:p>
            <a:r>
              <a:rPr lang="en-US" dirty="0" smtClean="0">
                <a:latin typeface="Times New Roman" pitchFamily="18" charset="0"/>
                <a:cs typeface="Times New Roman" pitchFamily="18" charset="0"/>
              </a:rPr>
              <a:t>             providing:</a:t>
            </a:r>
          </a:p>
          <a:p>
            <a:r>
              <a:rPr lang="en-US" dirty="0" smtClean="0">
                <a:latin typeface="Times New Roman" pitchFamily="18" charset="0"/>
                <a:cs typeface="Times New Roman" pitchFamily="18" charset="0"/>
              </a:rPr>
              <a:t>               a. he deems it necessary,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b. he has time, </a:t>
            </a:r>
          </a:p>
          <a:p>
            <a:r>
              <a:rPr lang="en-US" dirty="0" smtClean="0">
                <a:latin typeface="Times New Roman" pitchFamily="18" charset="0"/>
                <a:cs typeface="Times New Roman" pitchFamily="18" charset="0"/>
              </a:rPr>
              <a:t>               c. those under authority are able to understand, and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d. are not questioning, challenging, defying, disregarding attacking authority.</a:t>
            </a:r>
          </a:p>
          <a:p>
            <a:pPr marL="342900" indent="-342900"/>
            <a:r>
              <a:rPr lang="en-US" dirty="0" smtClean="0">
                <a:latin typeface="Times New Roman" pitchFamily="18" charset="0"/>
                <a:cs typeface="Times New Roman" pitchFamily="18" charset="0"/>
              </a:rPr>
              <a:t>2.  </a:t>
            </a:r>
            <a:r>
              <a:rPr lang="en-US" b="1" i="1" dirty="0" smtClean="0">
                <a:latin typeface="Times New Roman" pitchFamily="18" charset="0"/>
                <a:cs typeface="Times New Roman" pitchFamily="18" charset="0"/>
              </a:rPr>
              <a:t>reward</a:t>
            </a:r>
            <a:r>
              <a:rPr lang="en-US" dirty="0" smtClean="0">
                <a:latin typeface="Times New Roman" pitchFamily="18" charset="0"/>
                <a:cs typeface="Times New Roman" pitchFamily="18" charset="0"/>
              </a:rPr>
              <a:t> or blesses those who </a:t>
            </a:r>
            <a:r>
              <a:rPr lang="en-US" i="1" dirty="0" smtClean="0">
                <a:latin typeface="Times New Roman" pitchFamily="18" charset="0"/>
                <a:cs typeface="Times New Roman" pitchFamily="18" charset="0"/>
              </a:rPr>
              <a:t>humble, deny, die to, control, discipline </a:t>
            </a:r>
            <a:r>
              <a:rPr lang="en-US" dirty="0" smtClean="0">
                <a:latin typeface="Times New Roman" pitchFamily="18" charset="0"/>
                <a:cs typeface="Times New Roman" pitchFamily="18" charset="0"/>
              </a:rPr>
              <a:t>their</a:t>
            </a:r>
            <a:r>
              <a:rPr lang="en-US" i="1" dirty="0" smtClean="0">
                <a:latin typeface="Times New Roman" pitchFamily="18" charset="0"/>
                <a:cs typeface="Times New Roman" pitchFamily="18" charset="0"/>
              </a:rPr>
              <a:t> “self” </a:t>
            </a:r>
          </a:p>
          <a:p>
            <a:pPr marL="342900" indent="-34290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in order to obey and do right and not wrong,</a:t>
            </a:r>
          </a:p>
          <a:p>
            <a:pPr marL="342900" indent="-342900"/>
            <a:r>
              <a:rPr lang="en-US" dirty="0" smtClean="0">
                <a:latin typeface="Times New Roman" pitchFamily="18" charset="0"/>
                <a:cs typeface="Times New Roman" pitchFamily="18" charset="0"/>
              </a:rPr>
              <a:t>        to encourage them to continue to obey and do right and not wrong,</a:t>
            </a:r>
          </a:p>
          <a:p>
            <a:pPr marL="342900" indent="-342900"/>
            <a:r>
              <a:rPr lang="en-US" dirty="0" smtClean="0">
                <a:latin typeface="Times New Roman" pitchFamily="18" charset="0"/>
                <a:cs typeface="Times New Roman" pitchFamily="18" charset="0"/>
              </a:rPr>
              <a:t>3.  </a:t>
            </a:r>
            <a:r>
              <a:rPr lang="en-US" b="1" i="1" dirty="0" smtClean="0">
                <a:latin typeface="Times New Roman" pitchFamily="18" charset="0"/>
                <a:cs typeface="Times New Roman" pitchFamily="18" charset="0"/>
              </a:rPr>
              <a:t>chasten</a:t>
            </a:r>
            <a:r>
              <a:rPr lang="en-US" dirty="0" smtClean="0">
                <a:latin typeface="Times New Roman" pitchFamily="18" charset="0"/>
                <a:cs typeface="Times New Roman" pitchFamily="18" charset="0"/>
              </a:rPr>
              <a:t> or correct those who disobey or do wrong and not right,</a:t>
            </a:r>
          </a:p>
          <a:p>
            <a:pPr marL="342900" indent="-34290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in order for them to learn to </a:t>
            </a:r>
            <a:r>
              <a:rPr lang="en-US" i="1" dirty="0" smtClean="0">
                <a:latin typeface="Times New Roman" pitchFamily="18" charset="0"/>
                <a:cs typeface="Times New Roman" pitchFamily="18" charset="0"/>
              </a:rPr>
              <a:t>humble, deny, die to, control, discipline</a:t>
            </a:r>
            <a:r>
              <a:rPr lang="en-US" dirty="0" smtClean="0">
                <a:latin typeface="Times New Roman" pitchFamily="18" charset="0"/>
                <a:cs typeface="Times New Roman" pitchFamily="18" charset="0"/>
              </a:rPr>
              <a:t> their </a:t>
            </a:r>
            <a:r>
              <a:rPr lang="en-US" i="1" dirty="0" smtClean="0">
                <a:latin typeface="Times New Roman" pitchFamily="18" charset="0"/>
                <a:cs typeface="Times New Roman" pitchFamily="18" charset="0"/>
              </a:rPr>
              <a:t>“self”</a:t>
            </a:r>
            <a:r>
              <a:rPr lang="en-US" dirty="0" smtClean="0">
                <a:latin typeface="Times New Roman" pitchFamily="18" charset="0"/>
                <a:cs typeface="Times New Roman" pitchFamily="18" charset="0"/>
              </a:rPr>
              <a:t> </a:t>
            </a:r>
          </a:p>
          <a:p>
            <a:pPr marL="342900" indent="-34290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and obey and do right and not wrong, and</a:t>
            </a:r>
          </a:p>
          <a:p>
            <a:pPr marL="342900" indent="-342900"/>
            <a:r>
              <a:rPr lang="en-US" dirty="0" smtClean="0">
                <a:latin typeface="Times New Roman" pitchFamily="18" charset="0"/>
                <a:cs typeface="Times New Roman" pitchFamily="18" charset="0"/>
              </a:rPr>
              <a:t>4.  </a:t>
            </a:r>
            <a:r>
              <a:rPr lang="en-US" b="1" i="1" dirty="0" smtClean="0">
                <a:latin typeface="Times New Roman" pitchFamily="18" charset="0"/>
                <a:cs typeface="Times New Roman" pitchFamily="18" charset="0"/>
              </a:rPr>
              <a:t>cast out </a:t>
            </a:r>
            <a:r>
              <a:rPr lang="en-US" dirty="0" smtClean="0">
                <a:latin typeface="Times New Roman" pitchFamily="18" charset="0"/>
                <a:cs typeface="Times New Roman" pitchFamily="18" charset="0"/>
              </a:rPr>
              <a:t>or expel any who question, challenge, defy, disregard, attack authority,</a:t>
            </a:r>
          </a:p>
          <a:p>
            <a:pPr marL="342900" indent="-34290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in order to sustain authority.</a:t>
            </a:r>
          </a:p>
          <a:p>
            <a:pPr marL="342900" indent="-342900">
              <a:buAutoNum type="arabicPeriod" startAt="5"/>
            </a:pPr>
            <a:r>
              <a:rPr lang="en-US" dirty="0" smtClean="0">
                <a:latin typeface="Times New Roman" pitchFamily="18" charset="0"/>
                <a:cs typeface="Times New Roman" pitchFamily="18" charset="0"/>
              </a:rPr>
              <a:t>The father’s/Father’s authority engenders a</a:t>
            </a:r>
            <a:r>
              <a:rPr lang="en-US"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guilty conscience</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those under authority</a:t>
            </a:r>
          </a:p>
          <a:p>
            <a:pPr marL="342900" indent="-34290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when they are thinking about doing, are doing, or have done wrong, disobeyed, or sinned.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wipe(left)">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wipe(left)">
                                      <p:cBhvr>
                                        <p:cTn id="42" dur="5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wipe(left)">
                                      <p:cBhvr>
                                        <p:cTn id="47" dur="500"/>
                                        <p:tgtEl>
                                          <p:spTgt spid="4">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Effect transition="in" filter="wipe(left)">
                                      <p:cBhvr>
                                        <p:cTn id="52" dur="500"/>
                                        <p:tgtEl>
                                          <p:spTgt spid="4">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
                                            <p:txEl>
                                              <p:pRg st="12" end="12"/>
                                            </p:txEl>
                                          </p:spTgt>
                                        </p:tgtEl>
                                        <p:attrNameLst>
                                          <p:attrName>style.visibility</p:attrName>
                                        </p:attrNameLst>
                                      </p:cBhvr>
                                      <p:to>
                                        <p:strVal val="visible"/>
                                      </p:to>
                                    </p:set>
                                    <p:animEffect transition="in" filter="wipe(left)">
                                      <p:cBhvr>
                                        <p:cTn id="57" dur="500"/>
                                        <p:tgtEl>
                                          <p:spTgt spid="4">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4">
                                            <p:txEl>
                                              <p:pRg st="13" end="13"/>
                                            </p:txEl>
                                          </p:spTgt>
                                        </p:tgtEl>
                                        <p:attrNameLst>
                                          <p:attrName>style.visibility</p:attrName>
                                        </p:attrNameLst>
                                      </p:cBhvr>
                                      <p:to>
                                        <p:strVal val="visible"/>
                                      </p:to>
                                    </p:set>
                                    <p:animEffect transition="in" filter="wipe(left)">
                                      <p:cBhvr>
                                        <p:cTn id="62" dur="500"/>
                                        <p:tgtEl>
                                          <p:spTgt spid="4">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4">
                                            <p:txEl>
                                              <p:pRg st="14" end="14"/>
                                            </p:txEl>
                                          </p:spTgt>
                                        </p:tgtEl>
                                        <p:attrNameLst>
                                          <p:attrName>style.visibility</p:attrName>
                                        </p:attrNameLst>
                                      </p:cBhvr>
                                      <p:to>
                                        <p:strVal val="visible"/>
                                      </p:to>
                                    </p:set>
                                    <p:animEffect transition="in" filter="wipe(left)">
                                      <p:cBhvr>
                                        <p:cTn id="67" dur="500"/>
                                        <p:tgtEl>
                                          <p:spTgt spid="4">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4">
                                            <p:txEl>
                                              <p:pRg st="15" end="15"/>
                                            </p:txEl>
                                          </p:spTgt>
                                        </p:tgtEl>
                                        <p:attrNameLst>
                                          <p:attrName>style.visibility</p:attrName>
                                        </p:attrNameLst>
                                      </p:cBhvr>
                                      <p:to>
                                        <p:strVal val="visible"/>
                                      </p:to>
                                    </p:set>
                                    <p:animEffect transition="in" filter="wipe(left)">
                                      <p:cBhvr>
                                        <p:cTn id="72" dur="500"/>
                                        <p:tgtEl>
                                          <p:spTgt spid="4">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4">
                                            <p:txEl>
                                              <p:pRg st="16" end="16"/>
                                            </p:txEl>
                                          </p:spTgt>
                                        </p:tgtEl>
                                        <p:attrNameLst>
                                          <p:attrName>style.visibility</p:attrName>
                                        </p:attrNameLst>
                                      </p:cBhvr>
                                      <p:to>
                                        <p:strVal val="visible"/>
                                      </p:to>
                                    </p:set>
                                    <p:animEffect transition="in" filter="wipe(left)">
                                      <p:cBhvr>
                                        <p:cTn id="77" dur="500"/>
                                        <p:tgtEl>
                                          <p:spTgt spid="4">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4">
                                            <p:txEl>
                                              <p:pRg st="17" end="17"/>
                                            </p:txEl>
                                          </p:spTgt>
                                        </p:tgtEl>
                                        <p:attrNameLst>
                                          <p:attrName>style.visibility</p:attrName>
                                        </p:attrNameLst>
                                      </p:cBhvr>
                                      <p:to>
                                        <p:strVal val="visible"/>
                                      </p:to>
                                    </p:set>
                                    <p:animEffect transition="in" filter="wipe(left)">
                                      <p:cBhvr>
                                        <p:cTn id="82" dur="500"/>
                                        <p:tgtEl>
                                          <p:spTgt spid="4">
                                            <p:txEl>
                                              <p:pRg st="17" end="1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4">
                                            <p:txEl>
                                              <p:pRg st="18" end="18"/>
                                            </p:txEl>
                                          </p:spTgt>
                                        </p:tgtEl>
                                        <p:attrNameLst>
                                          <p:attrName>style.visibility</p:attrName>
                                        </p:attrNameLst>
                                      </p:cBhvr>
                                      <p:to>
                                        <p:strVal val="visible"/>
                                      </p:to>
                                    </p:set>
                                    <p:animEffect transition="in" filter="wipe(left)">
                                      <p:cBhvr>
                                        <p:cTn id="87" dur="500"/>
                                        <p:tgtEl>
                                          <p:spTgt spid="4">
                                            <p:txEl>
                                              <p:pRg st="18" end="1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4">
                                            <p:txEl>
                                              <p:pRg st="19" end="19"/>
                                            </p:txEl>
                                          </p:spTgt>
                                        </p:tgtEl>
                                        <p:attrNameLst>
                                          <p:attrName>style.visibility</p:attrName>
                                        </p:attrNameLst>
                                      </p:cBhvr>
                                      <p:to>
                                        <p:strVal val="visible"/>
                                      </p:to>
                                    </p:set>
                                    <p:animEffect transition="in" filter="wipe(left)">
                                      <p:cBhvr>
                                        <p:cTn id="92" dur="500"/>
                                        <p:tgtEl>
                                          <p:spTgt spid="4">
                                            <p:txEl>
                                              <p:pRg st="19" end="19"/>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4">
                                            <p:txEl>
                                              <p:pRg st="20" end="20"/>
                                            </p:txEl>
                                          </p:spTgt>
                                        </p:tgtEl>
                                        <p:attrNameLst>
                                          <p:attrName>style.visibility</p:attrName>
                                        </p:attrNameLst>
                                      </p:cBhvr>
                                      <p:to>
                                        <p:strVal val="visible"/>
                                      </p:to>
                                    </p:set>
                                    <p:animEffect transition="in" filter="wipe(left)">
                                      <p:cBhvr>
                                        <p:cTn id="97" dur="500"/>
                                        <p:tgtEl>
                                          <p:spTgt spid="4">
                                            <p:txEl>
                                              <p:pRg st="20" end="20"/>
                                            </p:txEl>
                                          </p:spTgt>
                                        </p:tgtEl>
                                      </p:cBhvr>
                                    </p:animEffect>
                                  </p:childTnLst>
                                </p:cTn>
                              </p:par>
                            </p:childTnLst>
                          </p:cTn>
                        </p:par>
                        <p:par>
                          <p:cTn id="98" fill="hold">
                            <p:stCondLst>
                              <p:cond delay="500"/>
                            </p:stCondLst>
                            <p:childTnLst>
                              <p:par>
                                <p:cTn id="99" presetID="22" presetClass="entr" presetSubtype="8" fill="hold" nodeType="afterEffect">
                                  <p:stCondLst>
                                    <p:cond delay="0"/>
                                  </p:stCondLst>
                                  <p:childTnLst>
                                    <p:set>
                                      <p:cBhvr>
                                        <p:cTn id="100" dur="1" fill="hold">
                                          <p:stCondLst>
                                            <p:cond delay="0"/>
                                          </p:stCondLst>
                                        </p:cTn>
                                        <p:tgtEl>
                                          <p:spTgt spid="4">
                                            <p:txEl>
                                              <p:pRg st="21" end="21"/>
                                            </p:txEl>
                                          </p:spTgt>
                                        </p:tgtEl>
                                        <p:attrNameLst>
                                          <p:attrName>style.visibility</p:attrName>
                                        </p:attrNameLst>
                                      </p:cBhvr>
                                      <p:to>
                                        <p:strVal val="visible"/>
                                      </p:to>
                                    </p:set>
                                    <p:animEffect transition="in" filter="wipe(left)">
                                      <p:cBhvr>
                                        <p:cTn id="101" dur="500"/>
                                        <p:tgtEl>
                                          <p:spTgt spid="4">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04800"/>
            <a:ext cx="8915399" cy="6278642"/>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The father’s/Father’s Authority </a:t>
            </a:r>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ystem:</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1.  </a:t>
            </a:r>
            <a:r>
              <a:rPr lang="en-US" b="1" i="1" dirty="0" smtClean="0">
                <a:latin typeface="Times New Roman" pitchFamily="18" charset="0"/>
                <a:cs typeface="Times New Roman" pitchFamily="18" charset="0"/>
              </a:rPr>
              <a:t>preach</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commands</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rules</a:t>
            </a:r>
            <a:r>
              <a:rPr lang="en-US" dirty="0" smtClean="0">
                <a:latin typeface="Times New Roman" pitchFamily="18" charset="0"/>
                <a:cs typeface="Times New Roman" pitchFamily="18" charset="0"/>
              </a:rPr>
              <a:t> to be obeyed as given,</a:t>
            </a:r>
          </a:p>
          <a:p>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teach</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facts</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truth</a:t>
            </a:r>
            <a:r>
              <a:rPr lang="en-US" dirty="0" smtClean="0">
                <a:latin typeface="Times New Roman" pitchFamily="18" charset="0"/>
                <a:cs typeface="Times New Roman" pitchFamily="18" charset="0"/>
              </a:rPr>
              <a:t> to be accepted as is, by faith, and</a:t>
            </a:r>
          </a:p>
          <a:p>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discuss</a:t>
            </a:r>
            <a:r>
              <a:rPr lang="en-US" dirty="0" smtClean="0">
                <a:latin typeface="Times New Roman" pitchFamily="18" charset="0"/>
                <a:cs typeface="Times New Roman" pitchFamily="18" charset="0"/>
              </a:rPr>
              <a:t> any questions those under authority have</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regarding established commands, rules, facts, and truth,</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the father’s/Father’s discretion:</a:t>
            </a:r>
          </a:p>
          <a:p>
            <a:r>
              <a:rPr lang="en-US" dirty="0" smtClean="0">
                <a:latin typeface="Times New Roman" pitchFamily="18" charset="0"/>
                <a:cs typeface="Times New Roman" pitchFamily="18" charset="0"/>
              </a:rPr>
              <a:t>             providing:</a:t>
            </a:r>
          </a:p>
          <a:p>
            <a:r>
              <a:rPr lang="en-US" dirty="0" smtClean="0">
                <a:latin typeface="Times New Roman" pitchFamily="18" charset="0"/>
                <a:cs typeface="Times New Roman" pitchFamily="18" charset="0"/>
              </a:rPr>
              <a:t>               a. he deems it necessary,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b. he has time, </a:t>
            </a:r>
          </a:p>
          <a:p>
            <a:r>
              <a:rPr lang="en-US" dirty="0" smtClean="0">
                <a:latin typeface="Times New Roman" pitchFamily="18" charset="0"/>
                <a:cs typeface="Times New Roman" pitchFamily="18" charset="0"/>
              </a:rPr>
              <a:t>               c. those under authority are able to understand, and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d. are not questioning, challenging, defying, disregarding attacking authority.</a:t>
            </a:r>
          </a:p>
          <a:p>
            <a:pPr marL="342900" indent="-342900"/>
            <a:r>
              <a:rPr lang="en-US" dirty="0" smtClean="0">
                <a:latin typeface="Times New Roman" pitchFamily="18" charset="0"/>
                <a:cs typeface="Times New Roman" pitchFamily="18" charset="0"/>
              </a:rPr>
              <a:t>2.  </a:t>
            </a:r>
            <a:r>
              <a:rPr lang="en-US" b="1" i="1" dirty="0" smtClean="0">
                <a:latin typeface="Times New Roman" pitchFamily="18" charset="0"/>
                <a:cs typeface="Times New Roman" pitchFamily="18" charset="0"/>
              </a:rPr>
              <a:t>reward</a:t>
            </a:r>
            <a:r>
              <a:rPr lang="en-US" dirty="0" smtClean="0">
                <a:latin typeface="Times New Roman" pitchFamily="18" charset="0"/>
                <a:cs typeface="Times New Roman" pitchFamily="18" charset="0"/>
              </a:rPr>
              <a:t> or blesses those who </a:t>
            </a:r>
            <a:r>
              <a:rPr lang="en-US" i="1" dirty="0" smtClean="0">
                <a:latin typeface="Times New Roman" pitchFamily="18" charset="0"/>
                <a:cs typeface="Times New Roman" pitchFamily="18" charset="0"/>
              </a:rPr>
              <a:t>humble, deny, die to, control, discipline </a:t>
            </a:r>
            <a:r>
              <a:rPr lang="en-US" dirty="0" smtClean="0">
                <a:latin typeface="Times New Roman" pitchFamily="18" charset="0"/>
                <a:cs typeface="Times New Roman" pitchFamily="18" charset="0"/>
              </a:rPr>
              <a:t>their</a:t>
            </a:r>
            <a:r>
              <a:rPr lang="en-US" i="1" dirty="0" smtClean="0">
                <a:latin typeface="Times New Roman" pitchFamily="18" charset="0"/>
                <a:cs typeface="Times New Roman" pitchFamily="18" charset="0"/>
              </a:rPr>
              <a:t> “self” </a:t>
            </a:r>
          </a:p>
          <a:p>
            <a:pPr marL="342900" indent="-34290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in order to obey and do right and not wrong,</a:t>
            </a:r>
          </a:p>
          <a:p>
            <a:pPr marL="342900" indent="-342900"/>
            <a:r>
              <a:rPr lang="en-US" dirty="0" smtClean="0">
                <a:latin typeface="Times New Roman" pitchFamily="18" charset="0"/>
                <a:cs typeface="Times New Roman" pitchFamily="18" charset="0"/>
              </a:rPr>
              <a:t>        to encourage them to continue to obey and do right and not wrong,</a:t>
            </a:r>
          </a:p>
          <a:p>
            <a:pPr marL="342900" indent="-342900"/>
            <a:r>
              <a:rPr lang="en-US" dirty="0" smtClean="0">
                <a:latin typeface="Times New Roman" pitchFamily="18" charset="0"/>
                <a:cs typeface="Times New Roman" pitchFamily="18" charset="0"/>
              </a:rPr>
              <a:t>3.  </a:t>
            </a:r>
            <a:r>
              <a:rPr lang="en-US" b="1" i="1" dirty="0" smtClean="0">
                <a:latin typeface="Times New Roman" pitchFamily="18" charset="0"/>
                <a:cs typeface="Times New Roman" pitchFamily="18" charset="0"/>
              </a:rPr>
              <a:t>chasten</a:t>
            </a:r>
            <a:r>
              <a:rPr lang="en-US" dirty="0" smtClean="0">
                <a:latin typeface="Times New Roman" pitchFamily="18" charset="0"/>
                <a:cs typeface="Times New Roman" pitchFamily="18" charset="0"/>
              </a:rPr>
              <a:t> or correct those who disobey or do wrong and not right,</a:t>
            </a:r>
          </a:p>
          <a:p>
            <a:pPr marL="342900" indent="-34290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in order for them to learn to </a:t>
            </a:r>
            <a:r>
              <a:rPr lang="en-US" i="1" dirty="0" smtClean="0">
                <a:latin typeface="Times New Roman" pitchFamily="18" charset="0"/>
                <a:cs typeface="Times New Roman" pitchFamily="18" charset="0"/>
              </a:rPr>
              <a:t>humble, deny, die to, control, discipline</a:t>
            </a:r>
            <a:r>
              <a:rPr lang="en-US" dirty="0" smtClean="0">
                <a:latin typeface="Times New Roman" pitchFamily="18" charset="0"/>
                <a:cs typeface="Times New Roman" pitchFamily="18" charset="0"/>
              </a:rPr>
              <a:t> their </a:t>
            </a:r>
            <a:r>
              <a:rPr lang="en-US" i="1" dirty="0" smtClean="0">
                <a:latin typeface="Times New Roman" pitchFamily="18" charset="0"/>
                <a:cs typeface="Times New Roman" pitchFamily="18" charset="0"/>
              </a:rPr>
              <a:t>“self”</a:t>
            </a:r>
            <a:r>
              <a:rPr lang="en-US" dirty="0" smtClean="0">
                <a:latin typeface="Times New Roman" pitchFamily="18" charset="0"/>
                <a:cs typeface="Times New Roman" pitchFamily="18" charset="0"/>
              </a:rPr>
              <a:t> </a:t>
            </a:r>
          </a:p>
          <a:p>
            <a:pPr marL="342900" indent="-34290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and obey and do right and not wrong, and</a:t>
            </a:r>
          </a:p>
          <a:p>
            <a:pPr marL="342900" indent="-342900"/>
            <a:r>
              <a:rPr lang="en-US" dirty="0" smtClean="0">
                <a:latin typeface="Times New Roman" pitchFamily="18" charset="0"/>
                <a:cs typeface="Times New Roman" pitchFamily="18" charset="0"/>
              </a:rPr>
              <a:t>4.  </a:t>
            </a:r>
            <a:r>
              <a:rPr lang="en-US" b="1" i="1" dirty="0" smtClean="0">
                <a:latin typeface="Times New Roman" pitchFamily="18" charset="0"/>
                <a:cs typeface="Times New Roman" pitchFamily="18" charset="0"/>
              </a:rPr>
              <a:t>cast out </a:t>
            </a:r>
            <a:r>
              <a:rPr lang="en-US" dirty="0" smtClean="0">
                <a:latin typeface="Times New Roman" pitchFamily="18" charset="0"/>
                <a:cs typeface="Times New Roman" pitchFamily="18" charset="0"/>
              </a:rPr>
              <a:t>or expel any who question, challenge, defy, disregard, attack authority,</a:t>
            </a:r>
          </a:p>
          <a:p>
            <a:pPr marL="342900" indent="-34290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in order to sustain authority.</a:t>
            </a:r>
          </a:p>
          <a:p>
            <a:pPr marL="342900" indent="-342900">
              <a:buAutoNum type="arabicPeriod" startAt="5"/>
            </a:pPr>
            <a:r>
              <a:rPr lang="en-US" dirty="0" smtClean="0">
                <a:latin typeface="Times New Roman" pitchFamily="18" charset="0"/>
                <a:cs typeface="Times New Roman" pitchFamily="18" charset="0"/>
              </a:rPr>
              <a:t>The father’s/Father’s authority engenders a</a:t>
            </a:r>
            <a:r>
              <a:rPr lang="en-US"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guilty conscience</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those under authority</a:t>
            </a:r>
          </a:p>
          <a:p>
            <a:pPr marL="342900" indent="-34290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when they are thinking about doing, are doing, or have done wrong, disobeyed, or sinned.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70000" lnSpcReduction="20000"/>
          </a:bodyPr>
          <a:lstStyle/>
          <a:p>
            <a:pPr>
              <a:buNone/>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And ye have forgotten the exhortation which </a:t>
            </a:r>
            <a:r>
              <a:rPr lang="en-US" i="1" dirty="0" err="1" smtClean="0">
                <a:latin typeface="Times New Roman" pitchFamily="18" charset="0"/>
                <a:cs typeface="Times New Roman" pitchFamily="18" charset="0"/>
              </a:rPr>
              <a:t>speaketh</a:t>
            </a:r>
            <a:r>
              <a:rPr lang="en-US" i="1" dirty="0" smtClean="0">
                <a:latin typeface="Times New Roman" pitchFamily="18" charset="0"/>
                <a:cs typeface="Times New Roman" pitchFamily="18" charset="0"/>
              </a:rPr>
              <a:t> unto you as unto children, My son, despise not thou the chastening of the Lord, nor faint when thou art rebuked of him: For whom the Lord </a:t>
            </a:r>
            <a:r>
              <a:rPr lang="en-US" i="1" dirty="0" err="1" smtClean="0">
                <a:latin typeface="Times New Roman" pitchFamily="18" charset="0"/>
                <a:cs typeface="Times New Roman" pitchFamily="18" charset="0"/>
              </a:rPr>
              <a:t>loveth</a:t>
            </a:r>
            <a:r>
              <a:rPr lang="en-US" i="1" dirty="0" smtClean="0">
                <a:latin typeface="Times New Roman" pitchFamily="18" charset="0"/>
                <a:cs typeface="Times New Roman" pitchFamily="18" charset="0"/>
              </a:rPr>
              <a:t> he </a:t>
            </a:r>
            <a:r>
              <a:rPr lang="en-US" i="1" dirty="0" err="1" smtClean="0">
                <a:latin typeface="Times New Roman" pitchFamily="18" charset="0"/>
                <a:cs typeface="Times New Roman" pitchFamily="18" charset="0"/>
              </a:rPr>
              <a:t>chasteneth</a:t>
            </a:r>
            <a:r>
              <a:rPr lang="en-US" i="1"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scourgeth</a:t>
            </a:r>
            <a:r>
              <a:rPr lang="en-US" i="1" dirty="0" smtClean="0">
                <a:latin typeface="Times New Roman" pitchFamily="18" charset="0"/>
                <a:cs typeface="Times New Roman" pitchFamily="18" charset="0"/>
              </a:rPr>
              <a:t> every son whom he </a:t>
            </a:r>
            <a:r>
              <a:rPr lang="en-US" i="1" dirty="0" err="1" smtClean="0">
                <a:latin typeface="Times New Roman" pitchFamily="18" charset="0"/>
                <a:cs typeface="Times New Roman" pitchFamily="18" charset="0"/>
              </a:rPr>
              <a:t>receiveth</a:t>
            </a:r>
            <a:r>
              <a:rPr lang="en-US" i="1" dirty="0" smtClean="0">
                <a:latin typeface="Times New Roman" pitchFamily="18" charset="0"/>
                <a:cs typeface="Times New Roman" pitchFamily="18" charset="0"/>
              </a:rPr>
              <a:t>. If ye endure chastening, God </a:t>
            </a:r>
            <a:r>
              <a:rPr lang="en-US" i="1" dirty="0" err="1" smtClean="0">
                <a:latin typeface="Times New Roman" pitchFamily="18" charset="0"/>
                <a:cs typeface="Times New Roman" pitchFamily="18" charset="0"/>
              </a:rPr>
              <a:t>dealeth</a:t>
            </a:r>
            <a:r>
              <a:rPr lang="en-US" i="1" dirty="0" smtClean="0">
                <a:latin typeface="Times New Roman" pitchFamily="18" charset="0"/>
                <a:cs typeface="Times New Roman" pitchFamily="18" charset="0"/>
              </a:rPr>
              <a:t> with you as with sons; for what son is he whom the father </a:t>
            </a:r>
            <a:r>
              <a:rPr lang="en-US" i="1" dirty="0" err="1" smtClean="0">
                <a:latin typeface="Times New Roman" pitchFamily="18" charset="0"/>
                <a:cs typeface="Times New Roman" pitchFamily="18" charset="0"/>
              </a:rPr>
              <a:t>chasteneth</a:t>
            </a:r>
            <a:r>
              <a:rPr lang="en-US" i="1" dirty="0" smtClean="0">
                <a:latin typeface="Times New Roman" pitchFamily="18" charset="0"/>
                <a:cs typeface="Times New Roman" pitchFamily="18" charset="0"/>
              </a:rPr>
              <a:t> not? But if ye be without chastisement, whereof all are partakers, then are ye bastards, and not sons. Furthermore we have had fathers of our flesh which corrected us, and we gave them reverence: shall we not much rather be in subjection unto the Father of spirits, and live? For they verily for a few days chastened us after their own pleasure; but he for our profit, that we might be partakers of his holiness. Now no chastening for the present seemeth to be joyous, but grievous: nevertheless afterward it </a:t>
            </a:r>
            <a:r>
              <a:rPr lang="en-US" i="1" dirty="0" err="1" smtClean="0">
                <a:latin typeface="Times New Roman" pitchFamily="18" charset="0"/>
                <a:cs typeface="Times New Roman" pitchFamily="18" charset="0"/>
              </a:rPr>
              <a:t>yieldeth</a:t>
            </a:r>
            <a:r>
              <a:rPr lang="en-US" i="1" dirty="0" smtClean="0">
                <a:latin typeface="Times New Roman" pitchFamily="18" charset="0"/>
                <a:cs typeface="Times New Roman" pitchFamily="18" charset="0"/>
              </a:rPr>
              <a:t> the peaceable fruit of righteousness unto them which are exercised thereby.</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Hebrews 12:5-11</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708</Words>
  <Application>Microsoft Office PowerPoint</Application>
  <PresentationFormat>On-screen Show (4:3)</PresentationFormat>
  <Paragraphs>45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IAR</dc:creator>
  <cp:lastModifiedBy>IAR</cp:lastModifiedBy>
  <cp:revision>15</cp:revision>
  <dcterms:created xsi:type="dcterms:W3CDTF">2020-03-14T03:01:46Z</dcterms:created>
  <dcterms:modified xsi:type="dcterms:W3CDTF">2020-03-14T04:11:13Z</dcterms:modified>
</cp:coreProperties>
</file>